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0080625" cy="7559675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EA4243-E18C-4986-BCA7-6533DE6CB0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113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7FD6AE-0ACA-443E-8174-CA25EA04FB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66679C-9F5C-45B9-AF28-563777C0BC8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1F72B8-EA7D-4BA3-A8C7-027A5ACD22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E32DD6-D61C-4D36-84F0-005437410B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04000" y="82296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42B057-5072-47EB-841E-2F102128EB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7F9EB8-5C03-4CBE-B20A-D040BE6896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0ABC74-D2B6-40A8-9ECC-B83853F313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4D2C9B-6130-4B9A-976E-C8E0FA9E48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296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215E61-8BC7-49E7-964E-268DABEF86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F76B77-31A9-4DD8-988F-E386403E05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82296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7E25D9-F1FF-4702-B494-926F9203C6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0440E2-0E0A-4E83-A4F0-502C432ACA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9E3888-B389-4FA1-A5DF-CA91F03286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04000" y="3113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75C3AD-B37C-47FE-8861-151133961E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0B9D26-EB2A-4D19-A0F7-C27FA86758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57120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638040" y="822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50400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57120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638040" y="3113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9BA2B9-BCD7-438D-A9C2-3D999EF97D4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7C5B8C-2D7A-41B2-BA50-724E91EF6A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EF676A-1E62-4B1D-A868-E685B89E7C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FB2A45-BA82-4F40-A08A-F82B9BEA2D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80000" cy="296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50D585-5D50-413A-BDDE-53AA01FBB0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EAF7DF-E204-4FED-9F2C-EFBE0F0C50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9C6240-EA2A-4AC1-947D-C97EB6085B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B2A258-D606-4EF8-A47D-B445404AFD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80000" cy="640080"/>
          </a:xfrm>
          <a:prstGeom prst="rect">
            <a:avLst/>
          </a:prstGeom>
          <a:solidFill>
            <a:srgbClr val="004586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" name=""/>
          <p:cNvSpPr/>
          <p:nvPr/>
        </p:nvSpPr>
        <p:spPr>
          <a:xfrm>
            <a:off x="0" y="7331400"/>
            <a:ext cx="10080000" cy="228600"/>
          </a:xfrm>
          <a:prstGeom prst="rect">
            <a:avLst/>
          </a:prstGeom>
          <a:solidFill>
            <a:srgbClr val="004586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82296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502920" y="7333560"/>
            <a:ext cx="235008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47360" y="7333560"/>
            <a:ext cx="319140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7223760" y="7333560"/>
            <a:ext cx="235008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03474116-0942-428C-9862-F7ECC4D68D9B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0"/>
            <a:ext cx="10080000" cy="1143000"/>
          </a:xfrm>
          <a:prstGeom prst="rect">
            <a:avLst/>
          </a:prstGeom>
          <a:solidFill>
            <a:srgbClr val="004586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0" y="7331760"/>
            <a:ext cx="10080000" cy="228600"/>
          </a:xfrm>
          <a:prstGeom prst="rect">
            <a:avLst/>
          </a:prstGeom>
          <a:solidFill>
            <a:srgbClr val="004586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67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1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5029200"/>
            <a:ext cx="9071640" cy="438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4"/>
          </p:nvPr>
        </p:nvSpPr>
        <p:spPr>
          <a:xfrm>
            <a:off x="504000" y="7331400"/>
            <a:ext cx="234792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5"/>
          </p:nvPr>
        </p:nvSpPr>
        <p:spPr>
          <a:xfrm>
            <a:off x="3447000" y="7331400"/>
            <a:ext cx="319500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6"/>
          </p:nvPr>
        </p:nvSpPr>
        <p:spPr>
          <a:xfrm>
            <a:off x="7227000" y="7331400"/>
            <a:ext cx="2347920" cy="22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D3A2BAE5-B169-4D75-99D3-FF94829930F6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67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BetaSplendor Zero</a:t>
            </a:r>
            <a:endParaRPr b="1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5029200"/>
            <a:ext cx="9071640" cy="213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Aft>
                <a:spcPts val="1417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ETSU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spcAft>
                <a:spcPts val="1417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Computer Science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spcAft>
                <a:spcPts val="1417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Cary FitzHugh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spcAft>
                <a:spcPts val="1417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2023-03-08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3.2 Buy Development Cards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Buy one face up from the table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Buy one that you reserved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Paying with gems + your bonus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Gold is “wild”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146BAF-67E2-493D-AE55-FF0DC151E247}" type="slidenum">
              <a:t>10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8A4796D-AF27-4D02-8979-C15F3758AA8A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3.3 Reserve Card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can reserve any card on the table.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can reserve an unseen card from the top of one of the tier decks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can only reserve 3 cards at a time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When reserving you get 1 gold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93B07C-FBD2-431D-8E3C-BE952DBB07FB}" type="slidenum">
              <a:t>11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C1D1EB6-E1BB-423E-9828-273D2D578A15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3.4 TMG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If you have &gt; 10 gems + gold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You need to return them until you have a valid number.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C97499-43F9-415C-BBB7-B4703C0BE900}" type="slidenum">
              <a:t>12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66693A9-D49F-48A4-A858-7335B9528092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4. The ending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Play to 15 prestige points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Everyone gets the same number of turns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90683C-A9EB-4479-A542-0117A110D180}" type="slidenum">
              <a:t>13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8BD3D3D-448C-4D18-950A-84BE1E6C32BB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5. Complexity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4572000" y="82296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"/>
          <p:cNvSpPr/>
          <p:nvPr/>
        </p:nvSpPr>
        <p:spPr>
          <a:xfrm>
            <a:off x="1842480" y="256032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220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"/>
          <p:cNvSpPr/>
          <p:nvPr/>
        </p:nvSpPr>
        <p:spPr>
          <a:xfrm>
            <a:off x="256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292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328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364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400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"/>
          <p:cNvSpPr/>
          <p:nvPr/>
        </p:nvSpPr>
        <p:spPr>
          <a:xfrm>
            <a:off x="436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"/>
          <p:cNvSpPr/>
          <p:nvPr/>
        </p:nvSpPr>
        <p:spPr>
          <a:xfrm>
            <a:off x="472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"/>
          <p:cNvSpPr/>
          <p:nvPr/>
        </p:nvSpPr>
        <p:spPr>
          <a:xfrm>
            <a:off x="508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"/>
          <p:cNvSpPr/>
          <p:nvPr/>
        </p:nvSpPr>
        <p:spPr>
          <a:xfrm>
            <a:off x="544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580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"/>
          <p:cNvSpPr/>
          <p:nvPr/>
        </p:nvSpPr>
        <p:spPr>
          <a:xfrm>
            <a:off x="616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652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"/>
          <p:cNvSpPr/>
          <p:nvPr/>
        </p:nvSpPr>
        <p:spPr>
          <a:xfrm>
            <a:off x="688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7242840" y="2560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2310840" y="2812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"/>
          <p:cNvSpPr/>
          <p:nvPr/>
        </p:nvSpPr>
        <p:spPr>
          <a:xfrm>
            <a:off x="267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"/>
          <p:cNvSpPr/>
          <p:nvPr/>
        </p:nvSpPr>
        <p:spPr>
          <a:xfrm>
            <a:off x="303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"/>
          <p:cNvSpPr/>
          <p:nvPr/>
        </p:nvSpPr>
        <p:spPr>
          <a:xfrm>
            <a:off x="339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"/>
          <p:cNvSpPr/>
          <p:nvPr/>
        </p:nvSpPr>
        <p:spPr>
          <a:xfrm>
            <a:off x="375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411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447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"/>
          <p:cNvSpPr/>
          <p:nvPr/>
        </p:nvSpPr>
        <p:spPr>
          <a:xfrm>
            <a:off x="483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"/>
          <p:cNvSpPr/>
          <p:nvPr/>
        </p:nvSpPr>
        <p:spPr>
          <a:xfrm>
            <a:off x="519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"/>
          <p:cNvSpPr/>
          <p:nvPr/>
        </p:nvSpPr>
        <p:spPr>
          <a:xfrm>
            <a:off x="555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"/>
          <p:cNvSpPr/>
          <p:nvPr/>
        </p:nvSpPr>
        <p:spPr>
          <a:xfrm>
            <a:off x="591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"/>
          <p:cNvSpPr/>
          <p:nvPr/>
        </p:nvSpPr>
        <p:spPr>
          <a:xfrm>
            <a:off x="627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663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"/>
          <p:cNvSpPr/>
          <p:nvPr/>
        </p:nvSpPr>
        <p:spPr>
          <a:xfrm>
            <a:off x="699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735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"/>
          <p:cNvSpPr/>
          <p:nvPr/>
        </p:nvSpPr>
        <p:spPr>
          <a:xfrm>
            <a:off x="7711200" y="2813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"/>
          <p:cNvSpPr/>
          <p:nvPr/>
        </p:nvSpPr>
        <p:spPr>
          <a:xfrm>
            <a:off x="2706840" y="306468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"/>
          <p:cNvSpPr/>
          <p:nvPr/>
        </p:nvSpPr>
        <p:spPr>
          <a:xfrm>
            <a:off x="306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"/>
          <p:cNvSpPr/>
          <p:nvPr/>
        </p:nvSpPr>
        <p:spPr>
          <a:xfrm>
            <a:off x="342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"/>
          <p:cNvSpPr/>
          <p:nvPr/>
        </p:nvSpPr>
        <p:spPr>
          <a:xfrm>
            <a:off x="378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"/>
          <p:cNvSpPr/>
          <p:nvPr/>
        </p:nvSpPr>
        <p:spPr>
          <a:xfrm>
            <a:off x="414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450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486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522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558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594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630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666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702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"/>
          <p:cNvSpPr/>
          <p:nvPr/>
        </p:nvSpPr>
        <p:spPr>
          <a:xfrm>
            <a:off x="738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"/>
          <p:cNvSpPr/>
          <p:nvPr/>
        </p:nvSpPr>
        <p:spPr>
          <a:xfrm>
            <a:off x="774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"/>
          <p:cNvSpPr/>
          <p:nvPr/>
        </p:nvSpPr>
        <p:spPr>
          <a:xfrm>
            <a:off x="8107200" y="3065040"/>
            <a:ext cx="731520" cy="7315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3907440" y="3975480"/>
            <a:ext cx="2620800" cy="186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~ 40 Available Actions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In one 4 turn round, that 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40</a:t>
            </a:r>
            <a:r>
              <a:rPr b="0" lang="en-US" sz="1800" spc="-1" strike="noStrike" baseline="33000">
                <a:solidFill>
                  <a:srgbClr val="000000"/>
                </a:solidFill>
                <a:latin typeface="Times New Roman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possible states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2,560,000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880E34-C16E-41C7-9C32-CAA8CD2E5EFF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A79645A-37E3-47B6-B755-8A64C10B906F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5.1 Actions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365760" y="1431720"/>
            <a:ext cx="2468880" cy="515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Times New Roman"/>
              </a:rPr>
              <a:t>Pick Gem Options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PICK_DSE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PICK_DSR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PICK_DSO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PICK_DEO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PICK_DRO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PICK_SER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PICK_SEO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PICK_SRO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PICK_ERO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PICK_DD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PICK_SS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PICK_EE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PICK_RR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PICK_OO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Total(15)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6858000" y="1431720"/>
            <a:ext cx="3108960" cy="540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</a:rPr>
              <a:t>Buy Card Options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BUY_TIER_0_0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BUY_TIER_0_1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BUY_TIER_0_2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BUY_TIER_0_3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BUY_TIER_1_0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BUY_TIER_1_1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BUY_TIER_1_2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BUY_TIER_1_3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BUY_TIER_2_0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BUY_TIER_2_1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BUY_TIER_2_2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BUY_TIER_2_3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BUY_RESERVED_0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BUY_RESERVED_1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BUY_RESERVED_2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Total(15)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3337560" y="1431720"/>
            <a:ext cx="3017520" cy="464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</a:rPr>
              <a:t>Reserve Cards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RESERVE_TIER_0_0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RESERVE_TIER_0_1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RESERVE_TIER_0_2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RESERVE_TIER_0_3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RESERVE_TIER_1_0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RESERVE_TIER_1_1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RESERVE_TIER_1_2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RESERVE_TIER_1_3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RESERVE_TIER_2_0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RESERVE_TIER_2_1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RESERVE_TIER_2_2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RESERVE_TIER_2_3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Total(15)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89C9AE-18BF-46FE-927D-2DE7351001BF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A948119-5F0F-4209-8A53-EAD03F135D13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6. AlphaGo Zero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Only uses one NN to calculate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7"/>
              </a:spcAft>
              <a:buNone/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i="1" lang="en-US" sz="2000" spc="-1" strike="noStrike" baseline="-8000">
                <a:solidFill>
                  <a:srgbClr val="000000"/>
                </a:solidFill>
                <a:latin typeface="Arial"/>
              </a:rPr>
              <a:t>win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, P</a:t>
            </a:r>
            <a:r>
              <a:rPr b="0" i="1" lang="en-US" sz="2000" spc="-1" strike="noStrike" baseline="-8000">
                <a:solidFill>
                  <a:srgbClr val="000000"/>
                </a:solidFill>
                <a:latin typeface="Arial"/>
              </a:rPr>
              <a:t>vec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AllMoves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Inputs to NN are each position on the go board (19x19 inputs)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7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Plays games against itself using MCTS, informed by the player’s current 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utility of a node for MCTS is calculated by the current NN (or 1 or -1 if terminal leaf)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152680" y="359820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Once the games have been played and a winner is found, that winning NN is played against the “current best NN” – if it is a substantial winner, it replaces the old best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02280" y="370152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After each finished game, the networks are trained to reinforce or diminish their affinity for their move history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3986640" y="5871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Do this a lot.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FB7D33-E84D-4BA3-B452-78EDEC24C0D2}" type="slidenum">
              <a:t>16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A204C3E-9D89-4EE5-A28A-91D2351F31C4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7. BetaSplendor Zero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Uses a single 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Inputs are each discrete board entity (400+ inputs)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Ouputs are the same as AGZ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Play games against itself like AGZ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Training may benefit from scaling the ‘diminishment’ of a network depending on how badly it lost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Hoping to train 2, 3, and 4 player Networks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515268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 want to add a phase for 3+ player games where the “best current” network is played against each of the latest networks, to try to consider multi-player interactions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14B472-F6EB-49E9-AFFF-2F0BA23209E1}" type="slidenum">
              <a:t>17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3E6C026-09AD-44DD-B8A8-DCED71EC0065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Contents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630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1. Prologue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2. Splendor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2.1 Gems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2.2 Development Cards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2.3 Nobles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 Turn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3.1 Take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3.2 Buy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3.3 Reserve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3.4 TMG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4. The Ending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5. Complexity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38080" indent="-31428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5.1 Actions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6. AlphaGo Zero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9040" indent="-31428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7. BetaSplendor Zero Pseudo-Code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4969F0-6815-4564-9086-4B05E2722447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E75ACE7-6B64-4B32-8FE4-0778FFCDE601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1. Prologue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9071640" cy="630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 Splendor?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Fun family game.  Tractable strategy, with non-trivial complexity requiring other approaches than simple exhaustive searching.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 am not very good at it, so I can try approaches which don’t require a human genius.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5050800" y="3769200"/>
            <a:ext cx="25704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F4ADB6DE-2618-4EDB-A4D6-5BC9755F57BE}" type="author"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279240" y="2706840"/>
            <a:ext cx="3521520" cy="4516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65EC86-1B81-420F-A755-B1A2310F716A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307ADEE-4F72-4D0A-98DE-9C4B89FA769C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2. Splendor 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Players 2 - 4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Engine-Building / Resource Management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4000" y="3113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Use Gems to Buy… More Gems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/>
          </p:nvPr>
        </p:nvSpPr>
        <p:spPr>
          <a:xfrm>
            <a:off x="5153040" y="309132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Gain enough prestige to win the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B4A822-8FB8-4E3A-947D-CCD43AA0DE4B}" type="slidenum">
              <a:t>4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4802BDB-7777-4009-96D3-02226A51C101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2.1 Gems 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48640" y="822960"/>
            <a:ext cx="2505240" cy="25052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3787560" y="822960"/>
            <a:ext cx="2505240" cy="25052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585000" y="3566160"/>
            <a:ext cx="2432520" cy="243252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3778200" y="3566160"/>
            <a:ext cx="2523960" cy="25239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5"/>
          <a:stretch/>
        </p:blipFill>
        <p:spPr>
          <a:xfrm>
            <a:off x="7040880" y="822960"/>
            <a:ext cx="2466720" cy="246672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6"/>
          <a:stretch/>
        </p:blipFill>
        <p:spPr>
          <a:xfrm>
            <a:off x="7040880" y="3657600"/>
            <a:ext cx="2194560" cy="219456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97000" y="3328200"/>
            <a:ext cx="243252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Diamond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3516480" y="3303720"/>
            <a:ext cx="243252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Emerald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783120" y="3383280"/>
            <a:ext cx="279828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Sapphire (Blueberry)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05000" y="5577840"/>
            <a:ext cx="243252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Onyx (Chocolate)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/>
          </p:nvPr>
        </p:nvSpPr>
        <p:spPr>
          <a:xfrm>
            <a:off x="3581640" y="5577840"/>
            <a:ext cx="280548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Ruby (Strawberry)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/>
          </p:nvPr>
        </p:nvSpPr>
        <p:spPr>
          <a:xfrm>
            <a:off x="6766560" y="5534280"/>
            <a:ext cx="279828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spcAft>
                <a:spcPts val="1417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Gold (Wildcard)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3F17D8-948F-4957-A78E-77888409D14B}" type="slidenum">
              <a:t>5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4136FD4-6CA8-4280-AFC6-D3657087CAEE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2.2 Development Cards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684440" y="640080"/>
            <a:ext cx="6711480" cy="6711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D8BA06-B646-41CF-A1D6-9DC3B3733BD7}" type="slidenum">
              <a:t>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FE34CFA-329F-40EB-9842-C93966E38306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2.3 Nobles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399320" y="157680"/>
            <a:ext cx="7559640" cy="755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847B5B-6EED-4E54-8B64-F1DAB7854F6D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633E3BB-7424-4167-A0E7-4F5C74C302D2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3. Turn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-1493280" y="335520"/>
            <a:ext cx="7162560" cy="71625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 txBox="1"/>
          <p:nvPr/>
        </p:nvSpPr>
        <p:spPr>
          <a:xfrm>
            <a:off x="5729400" y="2103120"/>
            <a:ext cx="140760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Pickup Gems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5820840" y="3348720"/>
            <a:ext cx="12247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Buy a Card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5642640" y="4594320"/>
            <a:ext cx="15811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Reserve a Card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19E3DA-BEE1-4A98-8E3D-6DCAFE9E142E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39BECA0-A15B-46DD-8B1E-E00439133886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80000" cy="64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3.1 Pickup Gems</a:t>
            </a:r>
            <a:endParaRPr b="1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Pickup 3 Gems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(Must all be unique)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152680" y="822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Pickup 2 of the same kind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7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(only if there are &gt; 4 left)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Cary FitzHugh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1092D0-54AF-4CAA-8623-D7FCD4A988F0}" type="slidenum">
              <a:t>9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3AA1F97-015C-434C-B2BC-642FFEF198AC}" type="datetime1">
              <a:rPr lang="en-US"/>
              <a:t>03/08/23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Application>LibreOffice/7.4.4.2$Linux_X86_64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2023-03-05T20:29:57Z</dcterms:created>
  <dc:creator/>
  <dc:description/>
  <dc:language>en-US</dc:language>
  <cp:lastModifiedBy/>
  <dcterms:modified xsi:type="dcterms:W3CDTF">2023-03-05T22:58:24Z</dcterms:modified>
  <cp:revision>6</cp:revision>
  <dc:subject/>
  <dc:title/>
</cp:coreProperties>
</file>